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16" y="-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33641"/>
            <a:ext cx="554461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Oleh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Willy Perdana Agustin</a:t>
            </a:r>
            <a:endParaRPr kumimoji="0"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Jefri Frantoni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Arya Rinaldi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Meikel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Owen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M.Koes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Hermawan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85781" y="2853708"/>
            <a:ext cx="8208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Rincian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Kebutuhan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Anggaran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F8649C-9B2A-46C6-8DD1-60CDA2F17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945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C05648-F98E-45A7-9908-07EEA9280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7" y="11732"/>
            <a:ext cx="1259633" cy="937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Arial" pitchFamily="34" charset="0"/>
                <a:cs typeface="Arial" pitchFamily="34" charset="0"/>
              </a:rPr>
              <a:t>Rincian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Kebutuhan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Anggaran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07504" y="1601391"/>
            <a:ext cx="8496944" cy="1555577"/>
          </a:xfrm>
        </p:spPr>
        <p:txBody>
          <a:bodyPr numCol="1"/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Anggaran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atau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kebun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Kelapa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Sawit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harus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dibuat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dengan</a:t>
            </a:r>
            <a:r>
              <a:rPr lang="en-ID" sz="1600" u="sng" spc="37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detail</a:t>
            </a:r>
            <a:r>
              <a:rPr lang="en-ID" sz="16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dan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menggambarkan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kondisi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dapat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dipertanggung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jawabkan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 Teknis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budidaya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yang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digunakan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harus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tepat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sesuai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dengan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situasi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kondisi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 Jika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teknis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yang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digunakan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berubah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masa budget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diperuntukkan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tentunya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akan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menjadikan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tidak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relevan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lagi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jadi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tujuan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acuan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atau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guide </a:t>
            </a:r>
            <a:r>
              <a:rPr lang="en-ID"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line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pelaksana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r>
              <a:rPr lang="en-ID" sz="16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tidak</a:t>
            </a:r>
            <a:r>
              <a:rPr lang="en-ID" sz="1600" u="sng" spc="-3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6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tercapai</a:t>
            </a:r>
            <a:r>
              <a:rPr lang="en-ID" sz="16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sz="16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0D6B7D1F-AEDA-4993-BDF2-3F9E99730C5B}"/>
              </a:ext>
            </a:extLst>
          </p:cNvPr>
          <p:cNvSpPr/>
          <p:nvPr/>
        </p:nvSpPr>
        <p:spPr>
          <a:xfrm>
            <a:off x="5400295" y="2835825"/>
            <a:ext cx="3044952" cy="20683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360267"/>
            <a:ext cx="8496944" cy="460648"/>
          </a:xfrm>
        </p:spPr>
        <p:txBody>
          <a:bodyPr/>
          <a:lstStyle/>
          <a:p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1.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Tujuan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Anggaran</a:t>
            </a:r>
            <a:endParaRPr lang="en-ID" spc="-5" dirty="0">
              <a:solidFill>
                <a:schemeClr val="tx1"/>
              </a:solidFill>
              <a:uFill>
                <a:solidFill>
                  <a:srgbClr val="1B9CAB"/>
                </a:solidFill>
              </a:uFill>
              <a:latin typeface="Times New Roman"/>
              <a:cs typeface="Times New Roman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-1548680" y="1685820"/>
            <a:ext cx="10652858" cy="3262194"/>
          </a:xfrm>
        </p:spPr>
        <p:txBody>
          <a:bodyPr numCol="1"/>
          <a:lstStyle/>
          <a:p>
            <a:pPr marL="1889760" marR="110489" indent="-285750" algn="just">
              <a:spcBef>
                <a:spcPts val="1115"/>
              </a:spcBef>
              <a:buFontTx/>
              <a:buChar char="-"/>
              <a:tabLst>
                <a:tab pos="1833245" algn="l"/>
              </a:tabLst>
            </a:pP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Tujuan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dibuat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anggaran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rencana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strategi dan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tujuan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perusahaan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perkebunan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kelapa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sawit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secara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garis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besar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(guide line)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oleh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karena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itu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anggaran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dijadikan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acuan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spc="-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bekerja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 </a:t>
            </a:r>
          </a:p>
          <a:p>
            <a:pPr marL="1889760" marR="110489" indent="-285750" algn="just">
              <a:spcBef>
                <a:spcPts val="1115"/>
              </a:spcBef>
              <a:buFontTx/>
              <a:buChar char="-"/>
              <a:tabLst>
                <a:tab pos="1833245" algn="l"/>
              </a:tabLst>
            </a:pP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Periode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yaitu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dapat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dibuat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untuk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tahunan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,  semester,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triwulan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dan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bulanan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,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tergantung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dari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kebijakan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management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perusahaan</a:t>
            </a:r>
            <a:r>
              <a:rPr lang="en-ID" spc="2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untuk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perkebunan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kelapa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Sawit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umum</a:t>
            </a:r>
            <a:r>
              <a:rPr lang="en-ID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dipakai</a:t>
            </a:r>
            <a:r>
              <a:rPr lang="en-ID" spc="2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yaitu</a:t>
            </a:r>
            <a:r>
              <a:rPr lang="en-ID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</a:t>
            </a:r>
            <a:r>
              <a:rPr lang="en-ID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tahunan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89760" marR="110489" indent="-285750" algn="just">
              <a:spcBef>
                <a:spcPts val="1115"/>
              </a:spcBef>
              <a:buFontTx/>
              <a:buChar char="-"/>
              <a:tabLst>
                <a:tab pos="1833245" algn="l"/>
              </a:tabLst>
            </a:pP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 juga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tolak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ukur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menilai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efisiensi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efektifitas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pekerjaan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dinilai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dari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sisi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biaya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89760" marR="110489" indent="-285750" algn="just">
              <a:spcBef>
                <a:spcPts val="1115"/>
              </a:spcBef>
              <a:buFontTx/>
              <a:buChar char="-"/>
              <a:tabLst>
                <a:tab pos="1833245" algn="l"/>
              </a:tabLst>
            </a:pP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rencana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keuangan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dijadikan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perusahaan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acuan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penyediaan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dana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operasional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sehingga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aktivitas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perusahaan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dapat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berjalan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mana</a:t>
            </a:r>
            <a:r>
              <a:rPr lang="en-ID" spc="3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mestinya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r>
              <a:rPr lang="en-ID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dasar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tolak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ukur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atau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Key Performance 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Index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(KPI)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untuk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penilaian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bagi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karyawan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32610" marR="40640" indent="-228600" algn="just">
              <a:spcBef>
                <a:spcPts val="5"/>
              </a:spcBef>
              <a:buAutoNum type="arabicPeriod"/>
              <a:tabLst>
                <a:tab pos="1833245" algn="l"/>
              </a:tabLst>
            </a:pP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spc="-5" dirty="0">
              <a:solidFill>
                <a:schemeClr val="tx1"/>
              </a:solidFill>
              <a:uFill>
                <a:solidFill>
                  <a:srgbClr val="1B9CAB"/>
                </a:solidFill>
              </a:u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650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0706"/>
            <a:ext cx="8496944" cy="460648"/>
          </a:xfrm>
        </p:spPr>
        <p:txBody>
          <a:bodyPr/>
          <a:lstStyle/>
          <a:p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2.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Kesalahan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penyusunan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Anggaran</a:t>
            </a:r>
            <a:endParaRPr lang="en-ID" sz="2000" u="sng" spc="-5" dirty="0">
              <a:solidFill>
                <a:schemeClr val="tx1"/>
              </a:solidFill>
              <a:uFill>
                <a:solidFill>
                  <a:srgbClr val="1B9CAB"/>
                </a:solidFill>
              </a:uFill>
              <a:latin typeface="Times New Roman"/>
              <a:cs typeface="Times New Roman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-1548680" y="1685820"/>
            <a:ext cx="10652858" cy="3262194"/>
          </a:xfrm>
        </p:spPr>
        <p:txBody>
          <a:bodyPr numCol="1"/>
          <a:lstStyle/>
          <a:p>
            <a:pPr marL="1889760" marR="38100" indent="-285750">
              <a:spcBef>
                <a:spcPts val="1105"/>
              </a:spcBef>
              <a:buFontTx/>
              <a:buChar char="-"/>
              <a:tabLst>
                <a:tab pos="1833245" algn="l"/>
              </a:tabLst>
            </a:pP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Man power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penyusun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yang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kurang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cakap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sangat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berpengaruh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terhadap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kualitas</a:t>
            </a:r>
            <a:r>
              <a:rPr lang="en-ID" sz="1400" u="sng" spc="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budget.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89760" marR="38100" indent="-285750">
              <a:spcBef>
                <a:spcPts val="1105"/>
              </a:spcBef>
              <a:buFontTx/>
              <a:buChar char="-"/>
              <a:tabLst>
                <a:tab pos="1833245" algn="l"/>
              </a:tabLst>
            </a:pP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Kesalahan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system </a:t>
            </a:r>
            <a:r>
              <a:rPr lang="en-ID" sz="14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atau</a:t>
            </a:r>
            <a:r>
              <a:rPr lang="en-ID" sz="14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teknis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budidaya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yang 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digunakan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tidak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sesuai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dengan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kondisi</a:t>
            </a:r>
            <a:r>
              <a:rPr lang="en-ID" sz="1400" u="sng" spc="3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 </a:t>
            </a:r>
          </a:p>
          <a:p>
            <a:pPr marL="1889760" marR="38100" indent="-285750">
              <a:spcBef>
                <a:spcPts val="1105"/>
              </a:spcBef>
              <a:buFontTx/>
              <a:buChar char="-"/>
              <a:tabLst>
                <a:tab pos="1833245" algn="l"/>
              </a:tabLst>
            </a:pP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Penguasan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teknologi</a:t>
            </a:r>
            <a:r>
              <a:rPr lang="en-ID" sz="14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penyusun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yang</a:t>
            </a:r>
            <a:r>
              <a:rPr lang="en-ID" sz="1400" u="sng" spc="2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tida</a:t>
            </a:r>
            <a:r>
              <a:rPr lang="en-ID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</a:t>
            </a:r>
            <a:r>
              <a:rPr lang="en-ID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baik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sehingga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penyusunan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dapat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memakan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waktu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yang</a:t>
            </a:r>
            <a:r>
              <a:rPr lang="en-ID" sz="14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berlarut-larut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89760" marR="38100" indent="-285750">
              <a:spcBef>
                <a:spcPts val="1105"/>
              </a:spcBef>
              <a:buFontTx/>
              <a:buChar char="-"/>
              <a:tabLst>
                <a:tab pos="1833245" algn="l"/>
              </a:tabLst>
            </a:pP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Inventarasi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yang ala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kadarnya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atau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hanya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disusun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di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atas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meja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akan</a:t>
            </a:r>
            <a:r>
              <a:rPr lang="en-ID" sz="1400" u="sng" spc="4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menjadikan</a:t>
            </a:r>
            <a:r>
              <a:rPr lang="en-ID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kualitas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yang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tidak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baik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89760" marR="38100" indent="-285750">
              <a:spcBef>
                <a:spcPts val="1105"/>
              </a:spcBef>
              <a:buFontTx/>
              <a:buChar char="-"/>
              <a:tabLst>
                <a:tab pos="1833245" algn="l"/>
              </a:tabLst>
            </a:pP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 yang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kurang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detail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akan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menyulitkan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z="14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tenaga</a:t>
            </a:r>
            <a:r>
              <a:rPr lang="en-ID" sz="1400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pelaksana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di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sehingga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tujuan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en-ID" sz="1400" u="sng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tidak</a:t>
            </a:r>
            <a:r>
              <a:rPr lang="en-ID" sz="1400" u="sng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tercapai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sz="1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89760" marR="38100" indent="-285750">
              <a:spcBef>
                <a:spcPts val="1105"/>
              </a:spcBef>
              <a:buFontTx/>
              <a:buChar char="-"/>
              <a:tabLst>
                <a:tab pos="1833245" algn="l"/>
              </a:tabLst>
            </a:pPr>
            <a:endParaRPr lang="en-ID" sz="1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339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0706"/>
            <a:ext cx="8496944" cy="319904"/>
          </a:xfrm>
        </p:spPr>
        <p:txBody>
          <a:bodyPr/>
          <a:lstStyle/>
          <a:p>
            <a:r>
              <a:rPr lang="en-ID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3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 Tim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perinciian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anggaran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di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perusahaan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kelapa</a:t>
            </a:r>
            <a:r>
              <a:rPr lang="en-ID" sz="20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20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sawit</a:t>
            </a:r>
            <a:endParaRPr lang="en-ID" sz="2000" u="sng" spc="-5" dirty="0">
              <a:solidFill>
                <a:schemeClr val="tx1"/>
              </a:solidFill>
              <a:uFill>
                <a:solidFill>
                  <a:srgbClr val="1B9CAB"/>
                </a:solidFill>
              </a:uFill>
              <a:latin typeface="Times New Roman"/>
              <a:cs typeface="Times New Roman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395536" y="1685820"/>
            <a:ext cx="8708642" cy="3262194"/>
          </a:xfrm>
        </p:spPr>
        <p:txBody>
          <a:bodyPr numCol="1"/>
          <a:lstStyle/>
          <a:p>
            <a:pPr marL="2061210" marR="386080" indent="-228600" algn="just">
              <a:spcBef>
                <a:spcPts val="1155"/>
              </a:spcBef>
            </a:pPr>
            <a:r>
              <a:rPr lang="en-ID" sz="9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Symbol"/>
                <a:cs typeface="Symbol"/>
              </a:rPr>
              <a:t></a:t>
            </a:r>
            <a:r>
              <a:rPr lang="en-ID" sz="9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b="1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Asisten</a:t>
            </a:r>
            <a:r>
              <a:rPr lang="en-ID" sz="1400" b="1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b="1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agronomi</a:t>
            </a:r>
            <a:r>
              <a:rPr lang="en-ID" sz="1400" b="1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/</a:t>
            </a:r>
            <a:r>
              <a:rPr lang="en-ID" sz="1400" b="1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asisten</a:t>
            </a:r>
            <a:r>
              <a:rPr lang="en-ID" sz="1400" b="1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b="1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Afdeling</a:t>
            </a:r>
            <a:r>
              <a:rPr lang="en-ID" sz="1400" b="1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/</a:t>
            </a:r>
            <a:r>
              <a:rPr lang="en-ID" sz="1400" b="1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Kepala</a:t>
            </a:r>
            <a:r>
              <a:rPr lang="en-ID" sz="1400" b="1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b="1" u="sng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b="1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Divisi</a:t>
            </a:r>
            <a:endParaRPr lang="en-ID" sz="1600" u="sng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20"/>
              </a:spcBef>
              <a:buFontTx/>
              <a:buChar char="-"/>
              <a:tabLst>
                <a:tab pos="431800" algn="l"/>
              </a:tabLst>
            </a:pP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Inventarisasi</a:t>
            </a:r>
            <a:r>
              <a:rPr lang="en-ID" sz="1400" u="sng" spc="-4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lapangan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20"/>
              </a:spcBef>
              <a:buFontTx/>
              <a:buChar char="-"/>
              <a:tabLst>
                <a:tab pos="431800" algn="l"/>
              </a:tabLst>
            </a:pPr>
            <a:r>
              <a:rPr lang="en-ID" sz="1400" u="sng" spc="1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Membuat</a:t>
            </a:r>
            <a:r>
              <a:rPr lang="en-ID" sz="1400" u="sng" spc="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Rencana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Kerja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Tahunan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per</a:t>
            </a:r>
            <a:r>
              <a:rPr lang="en-ID" sz="1400" u="sng" spc="-3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Pekerjaan</a:t>
            </a:r>
            <a:endParaRPr lang="en-ID" sz="1400" u="sng" spc="-5" dirty="0">
              <a:solidFill>
                <a:schemeClr val="tx1"/>
              </a:solidFill>
              <a:uFill>
                <a:solidFill>
                  <a:srgbClr val="1B9CAB"/>
                </a:solidFill>
              </a:uFill>
              <a:latin typeface="Times New Roman"/>
              <a:cs typeface="Times New Roman"/>
            </a:endParaRPr>
          </a:p>
          <a:p>
            <a:pPr marL="298450" indent="-285750">
              <a:spcBef>
                <a:spcPts val="1120"/>
              </a:spcBef>
              <a:buFontTx/>
              <a:buChar char="-"/>
              <a:tabLst>
                <a:tab pos="431800" algn="l"/>
              </a:tabLst>
            </a:pPr>
            <a:r>
              <a:rPr lang="en-ID" sz="1400" u="sng" spc="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Menyusun 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produksi</a:t>
            </a:r>
            <a:r>
              <a:rPr lang="en-ID" sz="1400" u="sng" spc="-2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tahunan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20"/>
              </a:spcBef>
              <a:buFontTx/>
              <a:buChar char="-"/>
              <a:tabLst>
                <a:tab pos="431800" algn="l"/>
              </a:tabLst>
            </a:pPr>
            <a:r>
              <a:rPr lang="en-ID" sz="1400" u="sng" spc="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Menyusun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jadwal</a:t>
            </a:r>
            <a:r>
              <a:rPr lang="en-ID" sz="1400" u="sng" spc="-2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pemupukan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20"/>
              </a:spcBef>
              <a:buFontTx/>
              <a:buChar char="-"/>
              <a:tabLst>
                <a:tab pos="431800" algn="l"/>
              </a:tabLst>
            </a:pPr>
            <a:r>
              <a:rPr lang="en-ID" sz="1400" u="sng" spc="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Menghitung</a:t>
            </a:r>
            <a:r>
              <a:rPr lang="en-ID" sz="1400" u="sng" spc="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keperluan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tenaga</a:t>
            </a:r>
            <a:r>
              <a:rPr lang="en-ID" sz="1400" u="sng" spc="-3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kerja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20"/>
              </a:spcBef>
              <a:buFontTx/>
              <a:buChar char="-"/>
              <a:tabLst>
                <a:tab pos="431800" algn="l"/>
              </a:tabLst>
            </a:pPr>
            <a:r>
              <a:rPr lang="en-ID" sz="1400" u="sng" spc="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Menghitung</a:t>
            </a:r>
            <a:r>
              <a:rPr lang="en-ID" sz="1400" u="sng" spc="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keperluan</a:t>
            </a:r>
            <a:r>
              <a:rPr lang="en-ID" sz="1400" u="sng" spc="-3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bahan</a:t>
            </a:r>
            <a:endParaRPr lang="en-ID" sz="1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2971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395536" y="1685820"/>
            <a:ext cx="8708642" cy="3262194"/>
          </a:xfrm>
        </p:spPr>
        <p:txBody>
          <a:bodyPr numCol="1"/>
          <a:lstStyle/>
          <a:p>
            <a:pPr marL="1832610">
              <a:lnSpc>
                <a:spcPct val="100000"/>
              </a:lnSpc>
              <a:spcBef>
                <a:spcPts val="1140"/>
              </a:spcBef>
              <a:tabLst>
                <a:tab pos="2110105" algn="l"/>
              </a:tabLst>
            </a:pPr>
            <a:r>
              <a:rPr lang="en-ID" sz="11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Symbol"/>
                <a:cs typeface="Symbol"/>
              </a:rPr>
              <a:t></a:t>
            </a:r>
            <a:r>
              <a:rPr lang="en-ID" sz="1200" b="1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Asisten</a:t>
            </a:r>
            <a:r>
              <a:rPr lang="en-ID" sz="1200" b="1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b="1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Kepala</a:t>
            </a:r>
            <a:r>
              <a:rPr lang="en-ID" sz="1200" b="1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(ASKEP)</a:t>
            </a:r>
            <a:endParaRPr lang="en-ID" sz="1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165"/>
              </a:spcBef>
              <a:buFontTx/>
              <a:buChar char="-"/>
              <a:tabLst>
                <a:tab pos="269875" algn="l"/>
              </a:tabLst>
            </a:pP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Membuat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standar</a:t>
            </a:r>
            <a:r>
              <a:rPr lang="en-ID" sz="1200" spc="-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input</a:t>
            </a:r>
            <a:endParaRPr lang="en-ID" sz="1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165"/>
              </a:spcBef>
              <a:buFontTx/>
              <a:buChar char="-"/>
              <a:tabLst>
                <a:tab pos="269875" algn="l"/>
              </a:tabLst>
            </a:pPr>
            <a:r>
              <a:rPr lang="en-ID" sz="1200" spc="-39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Menterjemahkan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arahan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manager 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kebun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bentuk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lebih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detail</a:t>
            </a:r>
            <a:r>
              <a:rPr lang="en-ID" sz="1200" spc="2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disampaikan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kepada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asisten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agronomi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team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lainnya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sz="1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165"/>
              </a:spcBef>
              <a:buFontTx/>
              <a:buChar char="-"/>
              <a:tabLst>
                <a:tab pos="269875" algn="l"/>
              </a:tabLst>
            </a:pPr>
            <a:r>
              <a:rPr lang="en-ID" sz="1200" spc="-39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</a:t>
            </a:r>
            <a:r>
              <a:rPr lang="en-ID" sz="1200" spc="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e</a:t>
            </a:r>
            <a:r>
              <a:rPr lang="en-ID" sz="1200" spc="-3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</a:t>
            </a:r>
            <a:r>
              <a:rPr lang="en-ID" sz="1200" spc="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erikan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ar</a:t>
            </a:r>
            <a:r>
              <a:rPr lang="en-ID" sz="1200" spc="-1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han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z="1200" spc="-3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e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ngoreksi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data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n-ID" sz="1200" spc="-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y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ang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dibuat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</a:t>
            </a:r>
            <a:r>
              <a:rPr lang="en-ID" sz="1200" spc="-1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isten</a:t>
            </a:r>
            <a:r>
              <a:rPr lang="en-ID" sz="12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agronomi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team</a:t>
            </a:r>
            <a:r>
              <a:rPr lang="en-ID" sz="1200" spc="-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lainnya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sz="1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165"/>
              </a:spcBef>
              <a:buFontTx/>
              <a:buChar char="-"/>
              <a:tabLst>
                <a:tab pos="269875" algn="l"/>
              </a:tabLst>
            </a:pP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Membuat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data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dasar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penyusunan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budget</a:t>
            </a:r>
            <a:r>
              <a:rPr lang="en-ID" sz="1200" spc="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produksi</a:t>
            </a:r>
            <a:endParaRPr lang="en-ID" sz="1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4150" indent="-171450">
              <a:lnSpc>
                <a:spcPct val="100000"/>
              </a:lnSpc>
              <a:spcBef>
                <a:spcPts val="1165"/>
              </a:spcBef>
              <a:buFontTx/>
              <a:buChar char="-"/>
              <a:tabLst>
                <a:tab pos="269875" algn="l"/>
              </a:tabLst>
            </a:pP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Membantu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/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mendampingi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manager </a:t>
            </a:r>
            <a:r>
              <a:rPr lang="en-ID" sz="120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lang="en-ID" sz="12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presentase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kepada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GM dan</a:t>
            </a:r>
            <a:r>
              <a:rPr lang="en-ID" sz="1200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2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Direksi</a:t>
            </a:r>
            <a:r>
              <a:rPr lang="en-ID" sz="12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.</a:t>
            </a:r>
            <a:endParaRPr lang="en-ID" sz="12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6F3B92-EBC3-4129-AEF2-C87DBC02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0171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395536" y="1685820"/>
            <a:ext cx="8708642" cy="3262194"/>
          </a:xfrm>
        </p:spPr>
        <p:txBody>
          <a:bodyPr numCol="1"/>
          <a:lstStyle/>
          <a:p>
            <a:pPr marL="1832610">
              <a:tabLst>
                <a:tab pos="2061210" algn="l"/>
              </a:tabLst>
            </a:pPr>
            <a:r>
              <a:rPr lang="en-ID" b="1" u="sng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Manager</a:t>
            </a:r>
            <a:r>
              <a:rPr lang="en-ID" b="1" u="sng" spc="-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1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Kebun</a:t>
            </a:r>
            <a:endParaRPr lang="en-ID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890" indent="-229235"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391795" algn="l"/>
              </a:tabLst>
            </a:pPr>
            <a:r>
              <a:rPr lang="en-ID" spc="-39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arahan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kebun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ID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depan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890" indent="-229235"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391795" algn="l"/>
              </a:tabLst>
            </a:pP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Mengoreksi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menyetujui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dan data yang </a:t>
            </a:r>
            <a:r>
              <a:rPr lang="en-ID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team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penyusun</a:t>
            </a:r>
            <a:r>
              <a:rPr lang="en-ID" spc="-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budget.</a:t>
            </a:r>
          </a:p>
          <a:p>
            <a:pPr marL="241300" marR="8890" indent="-229235"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391795" algn="l"/>
              </a:tabLst>
            </a:pPr>
            <a:r>
              <a:rPr lang="en-ID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Menyampaikan</a:t>
            </a:r>
            <a:r>
              <a:rPr lang="en-ID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memaparkan</a:t>
            </a:r>
            <a:r>
              <a:rPr lang="en-ID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mempresentasikan</a:t>
            </a:r>
            <a:r>
              <a:rPr lang="en-ID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mempertanggung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jawabkan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budget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kebun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management 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/General 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Manager /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Direksi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dibantu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Asisten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ID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dan</a:t>
            </a:r>
            <a:r>
              <a:rPr lang="en-ID" spc="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KTU.</a:t>
            </a:r>
            <a:endParaRPr lang="en-ID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6F3B92-EBC3-4129-AEF2-C87DBC02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933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395536" y="1685820"/>
            <a:ext cx="8708642" cy="3262194"/>
          </a:xfrm>
        </p:spPr>
        <p:txBody>
          <a:bodyPr numCol="1"/>
          <a:lstStyle/>
          <a:p>
            <a:pPr marL="12065" marR="8890">
              <a:spcBef>
                <a:spcPts val="1370"/>
              </a:spcBef>
              <a:tabLst>
                <a:tab pos="391795" algn="l"/>
              </a:tabLst>
            </a:pPr>
            <a:r>
              <a:rPr lang="en-ID" sz="1400" b="1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			</a:t>
            </a:r>
            <a:r>
              <a:rPr lang="en-ID" sz="1400" b="1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Kepala</a:t>
            </a:r>
            <a:r>
              <a:rPr lang="en-ID" sz="1400" b="1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Tata Usaha</a:t>
            </a:r>
            <a:r>
              <a:rPr lang="en-ID" sz="1400" b="1" spc="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b="1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(KTU)</a:t>
            </a:r>
            <a:endParaRPr lang="en-ID"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30"/>
              </a:spcBef>
              <a:buFont typeface="Arial" panose="020B0604020202020204" pitchFamily="34" charset="0"/>
              <a:buChar char="•"/>
              <a:tabLst>
                <a:tab pos="330835" algn="l"/>
              </a:tabLst>
            </a:pPr>
            <a:r>
              <a:rPr lang="en-ID" sz="1400" spc="-39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Menyediakan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data-data yang </a:t>
            </a:r>
            <a:r>
              <a:rPr lang="en-ID" sz="14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diperlukan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oleh </a:t>
            </a:r>
            <a:r>
              <a:rPr lang="en-ID" sz="1400" spc="-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semua</a:t>
            </a:r>
            <a:r>
              <a:rPr lang="en-ID" sz="1400" spc="1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team</a:t>
            </a:r>
            <a:endParaRPr lang="en-ID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98450" indent="-285750">
              <a:spcBef>
                <a:spcPts val="1130"/>
              </a:spcBef>
              <a:buFont typeface="Arial" panose="020B0604020202020204" pitchFamily="34" charset="0"/>
              <a:buChar char="•"/>
              <a:tabLst>
                <a:tab pos="330835" algn="l"/>
              </a:tabLst>
            </a:pPr>
            <a:r>
              <a:rPr lang="en-ID" sz="14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Sebagai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personal yang </a:t>
            </a:r>
            <a:r>
              <a:rPr lang="en-ID" sz="14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bertanggung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jawab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mengumpulkan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10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semua</a:t>
            </a:r>
            <a:r>
              <a:rPr lang="en-ID" sz="1400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data </a:t>
            </a:r>
            <a:r>
              <a:rPr lang="en-ID" sz="14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(data</a:t>
            </a:r>
            <a:r>
              <a:rPr lang="en-ID" sz="1400" spc="-1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base)</a:t>
            </a:r>
          </a:p>
          <a:p>
            <a:pPr marL="298450" indent="-285750">
              <a:spcBef>
                <a:spcPts val="1130"/>
              </a:spcBef>
              <a:buFont typeface="Arial" panose="020B0604020202020204" pitchFamily="34" charset="0"/>
              <a:buChar char="•"/>
              <a:tabLst>
                <a:tab pos="330835" algn="l"/>
              </a:tabLst>
            </a:pP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Mengolah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semua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dan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menyusun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menjadi</a:t>
            </a:r>
            <a:r>
              <a:rPr lang="en-ID" sz="1400" u="sng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budget</a:t>
            </a:r>
            <a:r>
              <a:rPr lang="en-ID" sz="1400" u="sng" spc="60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ID" sz="1400" u="sng" spc="-5" dirty="0" err="1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tahunan</a:t>
            </a:r>
            <a:endParaRPr lang="en-ID" u="sng" dirty="0">
              <a:solidFill>
                <a:schemeClr val="tx1"/>
              </a:solidFill>
              <a:uFill>
                <a:solidFill>
                  <a:srgbClr val="1B9CAB"/>
                </a:solidFill>
              </a:uFill>
              <a:latin typeface="Times New Roman"/>
              <a:cs typeface="Times New Roman"/>
            </a:endParaRPr>
          </a:p>
          <a:p>
            <a:pPr marL="298450" indent="-285750">
              <a:spcBef>
                <a:spcPts val="1130"/>
              </a:spcBef>
              <a:buFont typeface="Arial" panose="020B0604020202020204" pitchFamily="34" charset="0"/>
              <a:buChar char="•"/>
              <a:tabLst>
                <a:tab pos="330835" algn="l"/>
              </a:tabLst>
            </a:pPr>
            <a:r>
              <a:rPr lang="en-ID" sz="1400" spc="-5" dirty="0">
                <a:solidFill>
                  <a:schemeClr val="tx1"/>
                </a:solidFill>
                <a:latin typeface="Times New Roman"/>
                <a:cs typeface="Times New Roman"/>
              </a:rPr>
              <a:t>Menyusun</a:t>
            </a:r>
            <a:r>
              <a:rPr lang="en-ID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spc="-10" dirty="0">
                <a:solidFill>
                  <a:schemeClr val="tx1"/>
                </a:solidFill>
                <a:latin typeface="Times New Roman"/>
                <a:cs typeface="Times New Roman"/>
              </a:rPr>
              <a:t>budget </a:t>
            </a:r>
            <a:r>
              <a:rPr lang="en-ID" sz="1400" spc="-5" dirty="0" err="1">
                <a:solidFill>
                  <a:schemeClr val="tx1"/>
                </a:solidFill>
                <a:latin typeface="Times New Roman"/>
                <a:cs typeface="Times New Roman"/>
              </a:rPr>
              <a:t>biaya</a:t>
            </a:r>
            <a:r>
              <a:rPr lang="en-ID" sz="14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dirty="0" err="1">
                <a:solidFill>
                  <a:schemeClr val="tx1"/>
                </a:solidFill>
                <a:latin typeface="Times New Roman"/>
                <a:cs typeface="Times New Roman"/>
              </a:rPr>
              <a:t>tak</a:t>
            </a:r>
            <a:r>
              <a:rPr lang="en-ID" sz="1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ID" sz="1400" dirty="0" err="1">
                <a:solidFill>
                  <a:schemeClr val="tx1"/>
                </a:solidFill>
                <a:latin typeface="Times New Roman"/>
                <a:cs typeface="Times New Roman"/>
              </a:rPr>
              <a:t>langsung</a:t>
            </a:r>
            <a:r>
              <a:rPr lang="en-ID" sz="1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</a:p>
          <a:p>
            <a:pPr marL="298450" indent="-285750">
              <a:spcBef>
                <a:spcPts val="1130"/>
              </a:spcBef>
              <a:buFont typeface="Arial" panose="020B0604020202020204" pitchFamily="34" charset="0"/>
              <a:buChar char="•"/>
              <a:tabLst>
                <a:tab pos="330835" algn="l"/>
              </a:tabLst>
            </a:pPr>
            <a:endParaRPr lang="en-ID" sz="1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6F3B92-EBC3-4129-AEF2-C87DBC02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5863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-234281" y="2715766"/>
            <a:ext cx="8708642" cy="3262194"/>
          </a:xfrm>
        </p:spPr>
        <p:txBody>
          <a:bodyPr numCol="1"/>
          <a:lstStyle/>
          <a:p>
            <a:pPr marL="12065" marR="8890">
              <a:spcBef>
                <a:spcPts val="1370"/>
              </a:spcBef>
              <a:tabLst>
                <a:tab pos="391795" algn="l"/>
              </a:tabLst>
            </a:pPr>
            <a:r>
              <a:rPr lang="en-ID" sz="6000" b="1" spc="-5" dirty="0">
                <a:solidFill>
                  <a:schemeClr val="tx1"/>
                </a:solidFill>
                <a:uFill>
                  <a:solidFill>
                    <a:srgbClr val="1B9CAB"/>
                  </a:solidFill>
                </a:uFill>
                <a:latin typeface="Times New Roman"/>
                <a:cs typeface="Times New Roman"/>
              </a:rPr>
              <a:t>			TERIMA KASIH</a:t>
            </a:r>
            <a:endParaRPr lang="en-ID" sz="6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603375" algn="just">
              <a:spcBef>
                <a:spcPts val="95"/>
              </a:spcBef>
              <a:tabLst>
                <a:tab pos="1833245" algn="l"/>
              </a:tabLst>
            </a:pPr>
            <a:endParaRPr lang="en-ID" sz="60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42233"/>
            <a:ext cx="9144000" cy="884466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7E5DCB-9A60-418E-A89E-524AC646DA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"/>
            <a:ext cx="1259632" cy="884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E2A8E-E676-443B-B747-C363ACAB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545" y="27535"/>
            <a:ext cx="1259633" cy="81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6F3B92-EBC3-4129-AEF2-C87DBC02C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391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482</Words>
  <Application>Microsoft Office PowerPoint</Application>
  <PresentationFormat>On-screen Show (16:9)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맑은 고딕</vt:lpstr>
      <vt:lpstr>Arial</vt:lpstr>
      <vt:lpstr>Calibri</vt:lpstr>
      <vt:lpstr>Symbol</vt:lpstr>
      <vt:lpstr>Times New Roman</vt:lpstr>
      <vt:lpstr>Office Theme</vt:lpstr>
      <vt:lpstr>Custom Design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Jefri Frantoni</cp:lastModifiedBy>
  <cp:revision>56</cp:revision>
  <dcterms:created xsi:type="dcterms:W3CDTF">2014-04-01T16:27:38Z</dcterms:created>
  <dcterms:modified xsi:type="dcterms:W3CDTF">2021-10-22T10:38:12Z</dcterms:modified>
</cp:coreProperties>
</file>